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81" r:id="rId15"/>
    <p:sldId id="282" r:id="rId16"/>
    <p:sldId id="283" r:id="rId17"/>
    <p:sldId id="284" r:id="rId18"/>
    <p:sldId id="285" r:id="rId19"/>
    <p:sldId id="287" r:id="rId20"/>
    <p:sldId id="269" r:id="rId21"/>
    <p:sldId id="270" r:id="rId22"/>
    <p:sldId id="271" r:id="rId23"/>
    <p:sldId id="272" r:id="rId24"/>
    <p:sldId id="277" r:id="rId25"/>
    <p:sldId id="278" r:id="rId26"/>
    <p:sldId id="279" r:id="rId27"/>
    <p:sldId id="280" r:id="rId28"/>
    <p:sldId id="273" r:id="rId29"/>
    <p:sldId id="274" r:id="rId30"/>
    <p:sldId id="275" r:id="rId31"/>
    <p:sldId id="276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33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3.png"/><Relationship Id="rId2" Type="http://schemas.openxmlformats.org/officeDocument/2006/relationships/tags" Target="../tags/tag83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image" Target="../media/image4.png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8432165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914400" y="4622804"/>
            <a:ext cx="7517765" cy="762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>
            <a:off x="508004" y="53848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6807196" y="5638803"/>
            <a:ext cx="1117600" cy="628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914400" y="1587499"/>
            <a:ext cx="6807196" cy="2235196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5000"/>
              </a:lnSpc>
              <a:buNone/>
              <a:defRPr sz="6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职场通用模板
年终工作述职报告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914400" y="1054102"/>
            <a:ext cx="8369302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5" hasCustomPrompt="1"/>
            <p:custDataLst>
              <p:tags r:id="rId14"/>
            </p:custDataLst>
          </p:nvPr>
        </p:nvSpPr>
        <p:spPr>
          <a:xfrm>
            <a:off x="1219197" y="4775198"/>
            <a:ext cx="52578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0346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609603" y="32765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09603" y="28066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8801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880104" y="0"/>
            <a:ext cx="6311900" cy="685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8"/>
            </p:custDataLst>
          </p:nvPr>
        </p:nvSpPr>
        <p:spPr>
          <a:xfrm>
            <a:off x="736604" y="736604"/>
            <a:ext cx="406400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7023104" y="4292596"/>
            <a:ext cx="41656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7023104" y="490941"/>
            <a:ext cx="3308354" cy="2868116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9000"/>
              </a:lnSpc>
              <a:buNone/>
              <a:defRPr sz="130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0" y="2692396"/>
            <a:ext cx="12191365" cy="4165600"/>
          </a:xfrm>
          <a:custGeom>
            <a:avLst/>
            <a:gdLst>
              <a:gd name="connisteX0" fmla="*/ 0 w 169333"/>
              <a:gd name="connsiteY0" fmla="*/ 0 h 57855"/>
              <a:gd name="connisteX1" fmla="*/ 0 w 169333"/>
              <a:gd name="connsiteY1" fmla="*/ 4165604 h 57855"/>
              <a:gd name="connisteX2" fmla="*/ 12191996 w 169333"/>
              <a:gd name="connsiteY2" fmla="*/ 4165604 h 57855"/>
              <a:gd name="connisteX3" fmla="*/ 12191996 w 169333"/>
              <a:gd name="connsiteY3" fmla="*/ 0 h 57855"/>
              <a:gd name="connisteX4" fmla="*/ 0 w 169333"/>
              <a:gd name="connsiteY4" fmla="*/ 0 h 578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4165604">
                <a:moveTo>
                  <a:pt x="0" y="0"/>
                </a:moveTo>
                <a:lnTo>
                  <a:pt x="0" y="4165604"/>
                </a:lnTo>
                <a:lnTo>
                  <a:pt x="12191997" y="4165604"/>
                </a:lnTo>
                <a:lnTo>
                  <a:pt x="121919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888998" y="5295903"/>
            <a:ext cx="5791200" cy="508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888998" y="35560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7061198" y="4356101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2" name="标题 11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934197" y="4813301"/>
            <a:ext cx="4267203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Relationship Id="rId3" Type="http://schemas.openxmlformats.org/officeDocument/2006/relationships/tags" Target="../tags/tag238.xml"/><Relationship Id="rId2" Type="http://schemas.openxmlformats.org/officeDocument/2006/relationships/image" Target="../media/image10.png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4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tags" Target="../tags/tag248.xml"/><Relationship Id="rId2" Type="http://schemas.openxmlformats.org/officeDocument/2006/relationships/image" Target="../media/image10.png"/><Relationship Id="rId1" Type="http://schemas.openxmlformats.org/officeDocument/2006/relationships/tags" Target="../tags/tag24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5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251.xml"/><Relationship Id="rId2" Type="http://schemas.openxmlformats.org/officeDocument/2006/relationships/image" Target="../media/image10.png"/><Relationship Id="rId1" Type="http://schemas.openxmlformats.org/officeDocument/2006/relationships/tags" Target="../tags/tag25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5.xml"/><Relationship Id="rId4" Type="http://schemas.openxmlformats.org/officeDocument/2006/relationships/image" Target="../media/image21.png"/><Relationship Id="rId3" Type="http://schemas.openxmlformats.org/officeDocument/2006/relationships/tags" Target="../tags/tag254.xml"/><Relationship Id="rId2" Type="http://schemas.openxmlformats.org/officeDocument/2006/relationships/image" Target="../media/image10.png"/><Relationship Id="rId1" Type="http://schemas.openxmlformats.org/officeDocument/2006/relationships/tags" Target="../tags/tag25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8.xml"/><Relationship Id="rId4" Type="http://schemas.openxmlformats.org/officeDocument/2006/relationships/image" Target="../media/image22.png"/><Relationship Id="rId3" Type="http://schemas.openxmlformats.org/officeDocument/2006/relationships/tags" Target="../tags/tag257.xml"/><Relationship Id="rId2" Type="http://schemas.openxmlformats.org/officeDocument/2006/relationships/image" Target="../media/image10.png"/><Relationship Id="rId1" Type="http://schemas.openxmlformats.org/officeDocument/2006/relationships/tags" Target="../tags/tag25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1.xml"/><Relationship Id="rId4" Type="http://schemas.openxmlformats.org/officeDocument/2006/relationships/image" Target="../media/image23.png"/><Relationship Id="rId3" Type="http://schemas.openxmlformats.org/officeDocument/2006/relationships/tags" Target="../tags/tag260.xml"/><Relationship Id="rId2" Type="http://schemas.openxmlformats.org/officeDocument/2006/relationships/image" Target="../media/image10.png"/><Relationship Id="rId1" Type="http://schemas.openxmlformats.org/officeDocument/2006/relationships/tags" Target="../tags/tag25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6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263.xml"/><Relationship Id="rId2" Type="http://schemas.openxmlformats.org/officeDocument/2006/relationships/image" Target="../media/image10.png"/><Relationship Id="rId1" Type="http://schemas.openxmlformats.org/officeDocument/2006/relationships/tags" Target="../tags/tag26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70.xml"/><Relationship Id="rId5" Type="http://schemas.openxmlformats.org/officeDocument/2006/relationships/image" Target="../media/image27.png"/><Relationship Id="rId4" Type="http://schemas.openxmlformats.org/officeDocument/2006/relationships/hyperlink" Target="http://localhost:5173/login" TargetMode="External"/><Relationship Id="rId3" Type="http://schemas.openxmlformats.org/officeDocument/2006/relationships/tags" Target="../tags/tag269.xml"/><Relationship Id="rId2" Type="http://schemas.openxmlformats.org/officeDocument/2006/relationships/image" Target="../media/image26.png"/><Relationship Id="rId1" Type="http://schemas.openxmlformats.org/officeDocument/2006/relationships/tags" Target="../tags/tag26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hyperlink" Target="http://localhost:5173/book" TargetMode="Externa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78.xml"/><Relationship Id="rId1" Type="http://schemas.openxmlformats.org/officeDocument/2006/relationships/tags" Target="../tags/tag27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88.xml"/><Relationship Id="rId11" Type="http://schemas.openxmlformats.org/officeDocument/2006/relationships/image" Target="../media/image29.png"/><Relationship Id="rId10" Type="http://schemas.openxmlformats.org/officeDocument/2006/relationships/tags" Target="../tags/tag287.xml"/><Relationship Id="rId1" Type="http://schemas.openxmlformats.org/officeDocument/2006/relationships/tags" Target="../tags/tag27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98.xml"/><Relationship Id="rId11" Type="http://schemas.openxmlformats.org/officeDocument/2006/relationships/image" Target="../media/image30.png"/><Relationship Id="rId10" Type="http://schemas.openxmlformats.org/officeDocument/2006/relationships/tags" Target="../tags/tag297.xml"/><Relationship Id="rId1" Type="http://schemas.openxmlformats.org/officeDocument/2006/relationships/tags" Target="../tags/tag28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03.xml"/><Relationship Id="rId5" Type="http://schemas.openxmlformats.org/officeDocument/2006/relationships/image" Target="../media/image31.png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08.xml"/><Relationship Id="rId5" Type="http://schemas.openxmlformats.org/officeDocument/2006/relationships/image" Target="../media/image32.png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13.xml"/><Relationship Id="rId5" Type="http://schemas.openxmlformats.org/officeDocument/2006/relationships/image" Target="../media/image33.png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15.xml"/><Relationship Id="rId3" Type="http://schemas.openxmlformats.org/officeDocument/2006/relationships/hyperlink" Target="http://localhost:5173/login" TargetMode="External"/><Relationship Id="rId2" Type="http://schemas.openxmlformats.org/officeDocument/2006/relationships/image" Target="../media/image7.png"/><Relationship Id="rId1" Type="http://schemas.openxmlformats.org/officeDocument/2006/relationships/tags" Target="../tags/tag31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28.xml"/><Relationship Id="rId11" Type="http://schemas.openxmlformats.org/officeDocument/2006/relationships/image" Target="../media/image6.png"/><Relationship Id="rId10" Type="http://schemas.openxmlformats.org/officeDocument/2006/relationships/image" Target="../media/image34.jpeg"/><Relationship Id="rId1" Type="http://schemas.openxmlformats.org/officeDocument/2006/relationships/tags" Target="../tags/tag31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3.xml"/><Relationship Id="rId7" Type="http://schemas.openxmlformats.org/officeDocument/2006/relationships/image" Target="../media/image6.png"/><Relationship Id="rId6" Type="http://schemas.openxmlformats.org/officeDocument/2006/relationships/image" Target="../media/image5.jpeg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image" Target="../media/image6.png"/><Relationship Id="rId6" Type="http://schemas.openxmlformats.org/officeDocument/2006/relationships/image" Target="../media/image8.jpeg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image" Target="../media/image7.png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image" Target="../media/image9.jpeg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image" Target="../media/image10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image" Target="../media/image12.jpeg"/><Relationship Id="rId12" Type="http://schemas.openxmlformats.org/officeDocument/2006/relationships/tags" Target="../tags/tag193.xml"/><Relationship Id="rId11" Type="http://schemas.openxmlformats.org/officeDocument/2006/relationships/image" Target="../media/image6.png"/><Relationship Id="rId10" Type="http://schemas.openxmlformats.org/officeDocument/2006/relationships/image" Target="../media/image11.jpeg"/><Relationship Id="rId1" Type="http://schemas.openxmlformats.org/officeDocument/2006/relationships/tags" Target="../tags/tag18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image" Target="../media/image6.png"/><Relationship Id="rId4" Type="http://schemas.openxmlformats.org/officeDocument/2006/relationships/image" Target="../media/image14.jpeg"/><Relationship Id="rId3" Type="http://schemas.openxmlformats.org/officeDocument/2006/relationships/tags" Target="../tags/tag202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18.xml"/><Relationship Id="rId19" Type="http://schemas.openxmlformats.org/officeDocument/2006/relationships/tags" Target="../tags/tag233.xml"/><Relationship Id="rId18" Type="http://schemas.openxmlformats.org/officeDocument/2006/relationships/image" Target="../media/image6.png"/><Relationship Id="rId17" Type="http://schemas.openxmlformats.org/officeDocument/2006/relationships/image" Target="../media/image15.jpeg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图书馆管理系统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2025/04/28</a:t>
            </a:r>
            <a:endParaRPr lang="en-US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zh-CN" altLang="en-US"/>
              <a:t>李泽林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300"/>
              <a:t>系统设计与实现</a:t>
            </a:r>
            <a:endParaRPr lang="zh-CN" altLang="en-US" sz="43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淡/AppData/Roaming/Kingsoft/office6/wppai/generateppt/ef86c4e40d7cb85bd4e6dfec3f5d2f8d.jpgef86c4e40d7cb85bd4e6dfec3f5d2f8d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149" r="2149"/>
          <a:stretch>
            <a:fillRect/>
          </a:stretch>
        </p:blipFill>
        <p:spPr>
          <a:xfrm>
            <a:off x="2438403" y="609603"/>
            <a:ext cx="9144000" cy="264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438403" y="3860798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前端界面设计原则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38400" y="5080000"/>
            <a:ext cx="9220200" cy="1168400"/>
            <a:chOff x="3840" y="8000"/>
            <a:chExt cx="14520" cy="1840"/>
          </a:xfrm>
        </p:grpSpPr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3840" y="800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一致性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3840" y="8880"/>
              <a:ext cx="4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界面风格统一，操作流程一致，提升用户熟悉度。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880" y="800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易用性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8880" y="8880"/>
              <a:ext cx="4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界面布局合理，操作简便，降低用户学习成本。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3920" y="800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反馈明确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3920" y="8880"/>
              <a:ext cx="4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系统提供及时的反馈信息，帮助用户确认操作结果。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后端接口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635" y="2901950"/>
            <a:ext cx="3498850" cy="1568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485" y="2901950"/>
            <a:ext cx="2254250" cy="27051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68500" y="1429385"/>
            <a:ext cx="6877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管理员登录</a:t>
            </a:r>
            <a:endParaRPr lang="zh-CN" altLang="en-US"/>
          </a:p>
          <a:p>
            <a:r>
              <a:rPr lang="zh-CN" altLang="en-US">
                <a:sym typeface="+mn-ea"/>
              </a:rPr>
              <a:t>接口：</a:t>
            </a:r>
            <a:r>
              <a:rPr lang="en-US" altLang="zh-CN">
                <a:sym typeface="+mn-ea"/>
              </a:rPr>
              <a:t>Result&lt;AdminVo&gt; login(LoginDto admin)</a:t>
            </a:r>
            <a:endParaRPr lang="en-US" altLang="zh-CN"/>
          </a:p>
          <a:p>
            <a:r>
              <a:rPr lang="zh-CN" altLang="en-US">
                <a:sym typeface="+mn-ea"/>
              </a:rPr>
              <a:t>功能：验证管理员身份并返回令牌及基本信息</a:t>
            </a:r>
            <a:endParaRPr lang="zh-CN" altLang="en-US"/>
          </a:p>
          <a:p>
            <a:r>
              <a:rPr lang="zh-CN" altLang="en-US">
                <a:sym typeface="+mn-ea"/>
              </a:rPr>
              <a:t>请求参数：</a:t>
            </a:r>
            <a:r>
              <a:rPr lang="en-US" altLang="zh-CN">
                <a:sym typeface="+mn-ea"/>
              </a:rPr>
              <a:t>                                  </a:t>
            </a:r>
            <a:r>
              <a:rPr lang="zh-CN" altLang="en-US">
                <a:sym typeface="+mn-ea"/>
              </a:rPr>
              <a:t>返回示例：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16760" y="9696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/>
              <a:t>一、管理员模块（</a:t>
            </a:r>
            <a:r>
              <a:rPr lang="en-US" altLang="zh-CN" b="1" i="1"/>
              <a:t>AdminService</a:t>
            </a:r>
            <a:r>
              <a:rPr lang="zh-CN" altLang="en-US" b="1" i="1"/>
              <a:t>）</a:t>
            </a:r>
            <a:endParaRPr lang="zh-CN" altLang="en-US" b="1" i="1"/>
          </a:p>
        </p:txBody>
      </p:sp>
      <p:sp>
        <p:nvSpPr>
          <p:cNvPr id="18" name="文本框 17"/>
          <p:cNvSpPr txBox="1"/>
          <p:nvPr/>
        </p:nvSpPr>
        <p:spPr>
          <a:xfrm>
            <a:off x="7851140" y="128016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管理员注册</a:t>
            </a:r>
            <a:endParaRPr lang="zh-CN" altLang="en-US"/>
          </a:p>
          <a:p>
            <a:r>
              <a:rPr lang="zh-CN" altLang="en-US">
                <a:sym typeface="+mn-ea"/>
              </a:rPr>
              <a:t>接口：</a:t>
            </a:r>
            <a:r>
              <a:rPr lang="en-US" altLang="zh-CN">
                <a:sym typeface="+mn-ea"/>
              </a:rPr>
              <a:t>Result&lt;String&gt; register(Admin admin)</a:t>
            </a:r>
            <a:endParaRPr lang="en-US" altLang="zh-CN"/>
          </a:p>
          <a:p>
            <a:r>
              <a:rPr lang="zh-CN" altLang="en-US">
                <a:sym typeface="+mn-ea"/>
              </a:rPr>
              <a:t>功能：创建新的管理员账户</a:t>
            </a:r>
            <a:endParaRPr lang="zh-CN" altLang="en-US"/>
          </a:p>
          <a:p>
            <a:r>
              <a:rPr lang="zh-CN" altLang="en-US">
                <a:sym typeface="+mn-ea"/>
              </a:rPr>
              <a:t>权限要求：仅超级管理员可操作</a:t>
            </a:r>
            <a:endParaRPr lang="zh-CN" altLang="en-US"/>
          </a:p>
          <a:p>
            <a:r>
              <a:rPr lang="zh-CN" altLang="en-US">
                <a:sym typeface="+mn-ea"/>
              </a:rPr>
              <a:t>字段校验：用户名唯一性校验、密码复杂度校验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信息更新</a:t>
            </a:r>
            <a:endParaRPr lang="zh-CN" altLang="en-US"/>
          </a:p>
          <a:p>
            <a:r>
              <a:rPr lang="zh-CN" altLang="en-US">
                <a:sym typeface="+mn-ea"/>
              </a:rPr>
              <a:t>接口：</a:t>
            </a:r>
            <a:r>
              <a:rPr lang="en-US" altLang="zh-CN">
                <a:sym typeface="+mn-ea"/>
              </a:rPr>
              <a:t>Result&lt;String&gt; updateById(Admin admin)</a:t>
            </a:r>
            <a:endParaRPr lang="en-US" altLang="zh-CN"/>
          </a:p>
          <a:p>
            <a:r>
              <a:rPr lang="zh-CN" altLang="en-US">
                <a:sym typeface="+mn-ea"/>
              </a:rPr>
              <a:t>特殊说明：支持密码修改操作，需包含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字段用于定位记录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后端接口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56840" y="844550"/>
            <a:ext cx="68776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/>
              <a:t>二、图书管理模块（</a:t>
            </a:r>
            <a:r>
              <a:rPr lang="en-US" altLang="zh-CN" b="1" i="1"/>
              <a:t>BookService</a:t>
            </a:r>
            <a:r>
              <a:rPr lang="zh-CN" altLang="en-US" b="1" i="1"/>
              <a:t>）</a:t>
            </a:r>
            <a:endParaRPr lang="zh-CN" altLang="en-US" b="1" i="1"/>
          </a:p>
          <a:p>
            <a:endParaRPr lang="zh-CN" altLang="en-US" b="1" i="1"/>
          </a:p>
          <a:p>
            <a:r>
              <a:rPr lang="en-US" altLang="zh-CN" b="1" i="1"/>
              <a:t>1. </a:t>
            </a:r>
            <a:r>
              <a:rPr lang="zh-CN" altLang="en-US" b="1" i="1"/>
              <a:t>分页查询</a:t>
            </a:r>
            <a:endParaRPr lang="zh-CN" altLang="en-US" b="1" i="1"/>
          </a:p>
          <a:p>
            <a:r>
              <a:rPr lang="zh-CN" altLang="en-US"/>
              <a:t>接口：Page&lt;Book&gt; getBookPage(Condition condition)</a:t>
            </a:r>
            <a:endParaRPr lang="zh-CN" altLang="en-US"/>
          </a:p>
          <a:p>
            <a:r>
              <a:rPr lang="zh-CN" altLang="en-US"/>
              <a:t>核心参数：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分页特性：集成</a:t>
            </a:r>
            <a:r>
              <a:rPr lang="en-US" altLang="zh-CN"/>
              <a:t>MyBatis Plus</a:t>
            </a:r>
            <a:r>
              <a:rPr lang="zh-CN" altLang="en-US"/>
              <a:t>分页插件，返回数据包含</a:t>
            </a:r>
            <a:r>
              <a:rPr lang="en-US" altLang="zh-CN"/>
              <a:t>total</a:t>
            </a:r>
            <a:r>
              <a:rPr lang="zh-CN" altLang="en-US"/>
              <a:t>字段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图书操作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15" y="2268855"/>
            <a:ext cx="3797300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515" y="4537075"/>
            <a:ext cx="6254750" cy="1606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后端接口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56840" y="844550"/>
            <a:ext cx="99009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/>
              <a:t>三、借阅管理模块（</a:t>
            </a:r>
            <a:r>
              <a:rPr lang="en-US" altLang="zh-CN" b="1" i="1"/>
              <a:t>BorrowService</a:t>
            </a:r>
            <a:r>
              <a:rPr lang="zh-CN" altLang="en-US" b="1" i="1"/>
              <a:t>）</a:t>
            </a:r>
            <a:endParaRPr lang="zh-CN" altLang="en-US" b="1" i="1"/>
          </a:p>
          <a:p>
            <a:endParaRPr lang="zh-CN" altLang="en-US" b="1" i="1"/>
          </a:p>
          <a:p>
            <a:r>
              <a:rPr lang="en-US" altLang="zh-CN"/>
              <a:t>1. </a:t>
            </a:r>
            <a:r>
              <a:rPr lang="zh-CN" altLang="en-US"/>
              <a:t>借阅记录查询</a:t>
            </a:r>
            <a:endParaRPr lang="zh-CN" altLang="en-US"/>
          </a:p>
          <a:p>
            <a:r>
              <a:rPr lang="zh-CN" altLang="en-US"/>
              <a:t>接口：</a:t>
            </a:r>
            <a:r>
              <a:rPr lang="en-US" altLang="zh-CN"/>
              <a:t>Result&lt;List&lt;BorrowVo&gt;&gt; getBorrowByReaderId()</a:t>
            </a:r>
            <a:endParaRPr lang="en-US" altLang="zh-CN"/>
          </a:p>
          <a:p>
            <a:r>
              <a:rPr lang="zh-CN" altLang="en-US"/>
              <a:t>实现细节：读者</a:t>
            </a:r>
            <a:r>
              <a:rPr lang="en-US" altLang="zh-CN"/>
              <a:t>ID</a:t>
            </a:r>
            <a:r>
              <a:rPr lang="zh-CN" altLang="en-US"/>
              <a:t>可能通过</a:t>
            </a:r>
            <a:r>
              <a:rPr lang="en-US" altLang="zh-CN"/>
              <a:t>JWT</a:t>
            </a:r>
            <a:r>
              <a:rPr lang="zh-CN" altLang="en-US"/>
              <a:t>令牌自动获取，无需显式传参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借还操作流程</a:t>
            </a:r>
            <a:r>
              <a:rPr lang="en-US" altLang="zh-CN"/>
              <a:t>                              3. </a:t>
            </a:r>
            <a:r>
              <a:rPr lang="zh-CN" altLang="en-US"/>
              <a:t>批量处理</a:t>
            </a:r>
            <a:endParaRPr lang="zh-CN" altLang="en-US"/>
          </a:p>
          <a:p>
            <a:pPr lvl="8"/>
            <a:r>
              <a:rPr lang="en-US" altLang="zh-CN"/>
              <a:t>deleteBatchByIds</a:t>
            </a:r>
            <a:r>
              <a:rPr lang="zh-CN" altLang="en-US"/>
              <a:t>支持同时删除多条借阅记录</a:t>
            </a:r>
            <a:endParaRPr lang="zh-CN" altLang="en-US"/>
          </a:p>
          <a:p>
            <a:pPr lvl="8"/>
            <a:r>
              <a:rPr lang="en-US" altLang="zh-CN"/>
              <a:t>returnBook</a:t>
            </a:r>
            <a:r>
              <a:rPr lang="zh-CN" altLang="en-US"/>
              <a:t>需同时更新图书库存量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2879725"/>
            <a:ext cx="3524250" cy="28321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后端接口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56840" y="844550"/>
            <a:ext cx="9900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/>
              <a:t>四、读者管理模块（</a:t>
            </a:r>
            <a:r>
              <a:rPr lang="en-US" altLang="zh-CN" b="1" i="1"/>
              <a:t>ReaderService</a:t>
            </a:r>
            <a:r>
              <a:rPr lang="zh-CN" altLang="en-US" b="1" i="1"/>
              <a:t>）</a:t>
            </a:r>
            <a:endParaRPr lang="zh-CN" altLang="en-US" b="1" i="1"/>
          </a:p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登录认证</a:t>
            </a:r>
            <a:endParaRPr lang="zh-CN" altLang="en-US"/>
          </a:p>
          <a:p>
            <a:r>
              <a:rPr lang="zh-CN" altLang="en-US"/>
              <a:t>安全机制：与管理员登录采用相同鉴权体系，但角色权限不同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数据查询</a:t>
            </a:r>
            <a:endParaRPr lang="zh-CN" altLang="en-US"/>
          </a:p>
          <a:p>
            <a:r>
              <a:rPr lang="zh-CN" altLang="en-US"/>
              <a:t>条件查询：</a:t>
            </a:r>
            <a:r>
              <a:rPr lang="en-US" altLang="zh-CN"/>
              <a:t>getAllReader</a:t>
            </a:r>
            <a:r>
              <a:rPr lang="zh-CN" altLang="en-US"/>
              <a:t>支持通过读者姓名</a:t>
            </a:r>
            <a:r>
              <a:rPr lang="en-US" altLang="zh-CN"/>
              <a:t>/</a:t>
            </a:r>
            <a:r>
              <a:rPr lang="zh-CN" altLang="en-US"/>
              <a:t>手机号等字段组合过滤</a:t>
            </a:r>
            <a:endParaRPr lang="zh-CN" altLang="en-US"/>
          </a:p>
          <a:p>
            <a:r>
              <a:rPr lang="zh-CN" altLang="en-US"/>
              <a:t>分页扩展：虽然当前接口未显式包含分页参数，但可通过</a:t>
            </a:r>
            <a:r>
              <a:rPr lang="en-US" altLang="zh-CN"/>
              <a:t>Condition</a:t>
            </a:r>
            <a:r>
              <a:rPr lang="zh-CN" altLang="en-US"/>
              <a:t>扩展实现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删除约束</a:t>
            </a:r>
            <a:endParaRPr lang="zh-CN" altLang="en-US"/>
          </a:p>
          <a:p>
            <a:r>
              <a:rPr lang="zh-CN" altLang="en-US"/>
              <a:t>级联删除：删除读者前需检查是否存在未归还的图书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3669665"/>
            <a:ext cx="6508750" cy="2628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后端接口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56840" y="844550"/>
            <a:ext cx="99009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/>
              <a:t>五、通用设计规范</a:t>
            </a:r>
            <a:endParaRPr lang="zh-CN" altLang="en-US" b="1" i="1"/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响应体结构：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异常处理：</a:t>
            </a:r>
            <a:endParaRPr lang="en-US" altLang="zh-CN"/>
          </a:p>
          <a:p>
            <a:r>
              <a:rPr lang="en-US" altLang="zh-CN"/>
              <a:t>400</a:t>
            </a:r>
            <a:r>
              <a:rPr lang="zh-CN" altLang="en-US"/>
              <a:t>系列错误：参数校验不通过</a:t>
            </a:r>
            <a:r>
              <a:rPr lang="en-US" altLang="zh-CN"/>
              <a:t>/</a:t>
            </a:r>
            <a:r>
              <a:rPr lang="zh-CN" altLang="en-US"/>
              <a:t>权限不足</a:t>
            </a:r>
            <a:endParaRPr lang="zh-CN" altLang="en-US"/>
          </a:p>
          <a:p>
            <a:r>
              <a:rPr lang="en-US" altLang="zh-CN"/>
              <a:t>500</a:t>
            </a:r>
            <a:r>
              <a:rPr lang="zh-CN" altLang="en-US"/>
              <a:t>系列错误：数据库操作异常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版本控制：使用</a:t>
            </a:r>
            <a:r>
              <a:rPr lang="en-US" altLang="zh-CN"/>
              <a:t>git</a:t>
            </a:r>
            <a:r>
              <a:rPr lang="zh-CN" altLang="en-US"/>
              <a:t>进行版本</a:t>
            </a:r>
            <a:r>
              <a:rPr lang="zh-CN" altLang="en-US"/>
              <a:t>管理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1770380"/>
            <a:ext cx="4171950" cy="18415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16763" y="14287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数据库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6135" y="1028700"/>
            <a:ext cx="9248775" cy="1641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zh-CN" altLang="en-US"/>
              <a:t>主要包括四个表，如下</a:t>
            </a:r>
            <a:r>
              <a:rPr lang="zh-CN" altLang="en-US"/>
              <a:t>图：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admin</a:t>
            </a:r>
            <a:r>
              <a:rPr lang="zh-CN" altLang="en-US">
                <a:sym typeface="+mn-ea"/>
              </a:rPr>
              <a:t>表记录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插入了管理员记录，用户名为</a:t>
            </a:r>
            <a:r>
              <a:rPr lang="en-US" altLang="zh-CN">
                <a:sym typeface="+mn-ea"/>
              </a:rPr>
              <a:t>admin</a:t>
            </a:r>
            <a:r>
              <a:rPr lang="zh-CN" altLang="en-US">
                <a:sym typeface="+mn-ea"/>
              </a:rPr>
              <a:t>，密码为</a:t>
            </a:r>
            <a:r>
              <a:rPr lang="en-US" altLang="zh-CN">
                <a:sym typeface="+mn-ea"/>
              </a:rPr>
              <a:t>123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book</a:t>
            </a:r>
            <a:r>
              <a:rPr lang="zh-CN" altLang="en-US">
                <a:sym typeface="+mn-ea"/>
              </a:rPr>
              <a:t>表记录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插入了多条图书记录，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其中，</a:t>
            </a:r>
            <a:r>
              <a:rPr lang="en-US" altLang="zh-CN">
                <a:sym typeface="+mn-ea"/>
              </a:rPr>
              <a:t>admin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book</a:t>
            </a:r>
            <a:r>
              <a:rPr lang="zh-CN" altLang="en-US">
                <a:sym typeface="+mn-ea"/>
              </a:rPr>
              <a:t>两表较为重要，设计思路如右图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5" y="1685290"/>
            <a:ext cx="7899400" cy="984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170" y="2670175"/>
            <a:ext cx="3505200" cy="41148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系统演示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489449" y="683263"/>
            <a:ext cx="5016499" cy="1524003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登录界面展示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6" name="图片 5">
            <a:hlinkClick r:id="rId4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23" y="1650365"/>
            <a:ext cx="4400550" cy="4711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7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9" name="副标题 18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283075" y="1385570"/>
            <a:ext cx="7375525" cy="402463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项目背景与意义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系统功能概述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系统设计与实现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系统演示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总结与展望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568700" cy="762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用户界面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348852" y="852171"/>
            <a:ext cx="3238503" cy="4063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借阅和详细信息功能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7374255" y="1574165"/>
            <a:ext cx="3213100" cy="13690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1.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点击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书籍点击后触发借阅流程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2.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系统自动检查库存量（库存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&gt;0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方可借阅）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3.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借阅成功后库存数即时减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1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348855" y="4018915"/>
            <a:ext cx="3213100" cy="13474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1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借阅按钮：即时反馈提升操作效率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详细信息：减少页面跳转，保持上下文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分页机制：优化大数据量加载性能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348852" y="3131821"/>
            <a:ext cx="3238503" cy="4063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设计优势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7" name="图片 6">
            <a:hlinkClick r:id="rId8" tooltip="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" y="1516380"/>
            <a:ext cx="6480810" cy="49612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个人信息管理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7543800" y="1828800"/>
            <a:ext cx="4038600" cy="44189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001000" y="2565400"/>
            <a:ext cx="3200400" cy="2946400"/>
            <a:chOff x="12600" y="4040"/>
            <a:chExt cx="5040" cy="4640"/>
          </a:xfrm>
        </p:grpSpPr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2600" y="40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个人信息页面截图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12600" y="49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在此页面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可以对于个人信息进行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查询和修改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2600" y="68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保存和取消功能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12600" y="77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介绍保存和取消功能，确保用户操作的灵活性。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10" y="1447800"/>
            <a:ext cx="5957570" cy="515493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借阅信息管理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7543800" y="1828800"/>
            <a:ext cx="4038600" cy="44189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001000" y="2565400"/>
            <a:ext cx="3200400" cy="2946400"/>
            <a:chOff x="12600" y="4040"/>
            <a:chExt cx="5040" cy="4640"/>
          </a:xfrm>
        </p:grpSpPr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2600" y="40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个人信息页面截图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12600" y="49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在此页面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可以对于个人信息进行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查询和修改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2600" y="68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保存和取消功能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12600" y="77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介绍保存和取消功能，确保用户操作的灵活性。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510665"/>
            <a:ext cx="6155690" cy="48768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568700" cy="762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管理员界面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348855" y="852170"/>
            <a:ext cx="4200525" cy="59543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包含增删改查完整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85" y="1371600"/>
            <a:ext cx="6841490" cy="53638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568700" cy="762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管理员界面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348855" y="852170"/>
            <a:ext cx="4200525" cy="59543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包含增删改查完整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" y="1764665"/>
            <a:ext cx="7786370" cy="44919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568700" cy="762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管理员界面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348855" y="852170"/>
            <a:ext cx="4200525" cy="59543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包含增删改查完整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64335"/>
            <a:ext cx="9017000" cy="45427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6" name="标题 5"/>
          <p:cNvSpPr/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hlinkClick r:id="rId3" tooltip=""/>
              </a:rPr>
              <a:t>CRUD</a:t>
            </a:r>
            <a:r>
              <a:rPr lang="zh-CN" altLang="en-US">
                <a:hlinkClick r:id="rId3" tooltip=""/>
              </a:rPr>
              <a:t>实机演示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总结与展望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项目成果总结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03" y="0"/>
            <a:ext cx="1777365" cy="152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317998" y="0"/>
            <a:ext cx="1778000" cy="152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09603" y="1828800"/>
            <a:ext cx="4038600" cy="44189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66800" y="2336800"/>
            <a:ext cx="3200400" cy="3403600"/>
            <a:chOff x="1680" y="3680"/>
            <a:chExt cx="5040" cy="5360"/>
          </a:xfrm>
        </p:grpSpPr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68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系统特色与创新点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680" y="456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系统具备简洁直观的用户界面、完善的信息管理和清晰的状态标识等特色。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680" y="67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可能改进的方向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680" y="760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未来计划增加图书推荐功能、添加逾期提醒、扩展移动端支持，进一步提升用户体验。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" name="图片 9" descr="C:/Users/淡/AppData/Roaming/Kingsoft/office6/wppai/generateppt/964ef30b3d4abe40e1186708214bf79f.jpg964ef30b3d4abe40e1186708214bf79f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107" b="1107"/>
          <a:stretch>
            <a:fillRect/>
          </a:stretch>
        </p:blipFill>
        <p:spPr>
          <a:xfrm>
            <a:off x="4648197" y="1828800"/>
            <a:ext cx="6933565" cy="441896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300"/>
              <a:t>项目背景与意义</a:t>
            </a:r>
            <a:endParaRPr lang="zh-CN" altLang="en-US" sz="4300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传统图书馆管理的痛点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" y="5130800"/>
            <a:ext cx="3505200" cy="1117600"/>
            <a:chOff x="960" y="8080"/>
            <a:chExt cx="5520" cy="1760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960" y="808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200" y="808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传统管理的问题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888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传统图书馆管理存在流程复杂、人工操作繁琐、信息更新滞后等问题。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C:/Users/淡/AppData/Roaming/Kingsoft/office6/wppai/generateppt/1e606dc9c3c1aa9a2c3583019180ee5b.jpg1e606dc9c3c1aa9a2c3583019180ee5b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952" r="8952"/>
          <a:stretch>
            <a:fillRect/>
          </a:stretch>
        </p:blipFill>
        <p:spPr>
          <a:xfrm>
            <a:off x="4648197" y="609603"/>
            <a:ext cx="6933565" cy="56388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7531099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数字化管理的优势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3" y="1828800"/>
            <a:ext cx="9144000" cy="4418965"/>
            <a:chOff x="960" y="2880"/>
            <a:chExt cx="14400" cy="6959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144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淡/AppData/Roaming/Kingsoft/office6/wppai/generateppt/97df02b15a6270bd6c5b3caac25068b4.jpg97df02b15a6270bd6c5b3caac25068b4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16676" t="21" r="16676" b="-21"/>
            <a:stretch>
              <a:fillRect/>
            </a:stretch>
          </p:blipFill>
          <p:spPr>
            <a:xfrm>
              <a:off x="1440" y="3360"/>
              <a:ext cx="2400" cy="24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60" y="6480"/>
              <a:ext cx="144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淡/AppData/Roaming/Kingsoft/office6/wppai/generateppt/e3a927a2dcef8eabfd102f1bda3a4cab.jpge3a927a2dcef8eabfd102f1bda3a4cab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1440" y="6960"/>
              <a:ext cx="2400" cy="24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4400" y="3880"/>
              <a:ext cx="10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提高管理效率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4400" y="4760"/>
              <a:ext cx="10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数字化管理能够简化借阅流程，提升工作效率，减少人为错误。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00" y="7480"/>
              <a:ext cx="10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增强用户体验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400" y="8360"/>
              <a:ext cx="10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数字化管理提供便捷的查询和借阅服务，改善用户体验，提升满意度。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数字化管理的优势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9144002" cy="4419600"/>
            <a:chOff x="960" y="2880"/>
            <a:chExt cx="14400" cy="6960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5600" cy="32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334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数据分析能力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422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数字化管理能够通过数据分析提供决策支持，优化资源配置和服务质量。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9" name="图片 8" descr="C:/Users/淡/AppData/Roaming/Kingsoft/office6/wppai/generateppt/aae351f2fc8297289d6c48025d9b1893.jpgaae351f2fc8297289d6c48025d9b1893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7066" b="7066"/>
            <a:stretch>
              <a:fillRect/>
            </a:stretch>
          </p:blipFill>
          <p:spPr>
            <a:xfrm>
              <a:off x="6560" y="2880"/>
              <a:ext cx="8799" cy="32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2" name="图片 11" descr="C:/Users/淡/AppData/Roaming/Kingsoft/office6/wppai/generateppt/6bef18dc69e1c04e3e12bbad5378ddc8.jpg6bef18dc69e1c04e3e12bbad5378ddc8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4711" r="4711"/>
            <a:stretch>
              <a:fillRect/>
            </a:stretch>
          </p:blipFill>
          <p:spPr>
            <a:xfrm>
              <a:off x="960" y="6600"/>
              <a:ext cx="8799" cy="324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9760" y="6600"/>
              <a:ext cx="5600" cy="32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0240" y="70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信息共享与协作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0240" y="79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数字化管理促进信息共享，增强馆际合作，提高资源利用率。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系统功能概述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淡/AppData/Roaming/Kingsoft/office6/wppai/generateppt/25f752ff04d9bb555f4a42213200d154.jpg25f752ff04d9bb555f4a42213200d154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002" r="2002"/>
          <a:stretch>
            <a:fillRect/>
          </a:stretch>
        </p:blipFill>
        <p:spPr>
          <a:xfrm>
            <a:off x="609603" y="609603"/>
            <a:ext cx="10972800" cy="23869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9603" y="3606796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主要功能模块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9600" y="4826000"/>
            <a:ext cx="11049000" cy="1422400"/>
            <a:chOff x="960" y="7600"/>
            <a:chExt cx="17400" cy="224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8"/>
              </p:custDataLst>
            </p:nvPr>
          </p:nvSpPr>
          <p:spPr>
            <a:xfrm>
              <a:off x="540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登录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/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注册功能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用户可以通过登录或注册进入系统，进行图书查询和借阅操作。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9840" y="7600"/>
              <a:ext cx="81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564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图书查询与借阅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564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用户可以方便地查询图书信息，并在线完成借阅流程。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4"/>
              </p:custDataLst>
            </p:nvPr>
          </p:nvSpPr>
          <p:spPr>
            <a:xfrm>
              <a:off x="1428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008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个人信息管理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008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用户可以查看和修改个人资料，管理借阅记录。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7"/>
              </p:custDataLst>
            </p:nvPr>
          </p:nvSpPr>
          <p:spPr>
            <a:xfrm>
              <a:off x="1452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借阅记录管理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1452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用户可以查看自己的借阅记录，了解书籍的借阅状态。</a:t>
              </a:r>
              <a:endPara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功能特点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648200" y="609600"/>
            <a:ext cx="7010400" cy="2540000"/>
            <a:chOff x="7320" y="960"/>
            <a:chExt cx="11040" cy="400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7320" y="96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960"/>
              <a:ext cx="49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简洁直观的用户界面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560" y="1760"/>
              <a:ext cx="49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系统界面设计简洁明了，易于操作，提升用户体验。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7320" y="320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7560" y="3200"/>
              <a:ext cx="49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清晰的借阅状态标识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7560" y="4000"/>
              <a:ext cx="49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借阅状态分为已归还和未归还，状态标识清晰，便于用户了解。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13140" y="96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380" y="960"/>
              <a:ext cx="49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完善的图书信息管理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3380" y="1760"/>
              <a:ext cx="49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系统提供全面的图书信息，包括书名、作者、出版社等详细内容。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>
              <a:off x="13140" y="320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380" y="3200"/>
              <a:ext cx="49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安全的用户信息管理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3380" y="4000"/>
              <a:ext cx="49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系统采用加密技术保护用户信息，确保数据安全。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7" name="图片 16" descr="C:/Users/淡/AppData/Roaming/Kingsoft/office6/wppai/generateppt/7fce5615f206c4bf49201c3c6784e2e8.jpg7fce5615f206c4bf49201c3c6784e2e8"/>
          <p:cNvPicPr preferRelativeResize="0"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2317" b="2318"/>
          <a:stretch>
            <a:fillRect/>
          </a:stretch>
        </p:blipFill>
        <p:spPr>
          <a:xfrm>
            <a:off x="609603" y="3606796"/>
            <a:ext cx="10972800" cy="2641600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1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e41c35d6f072c421"/>
</p:tagLst>
</file>

<file path=ppt/tags/tag14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4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46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e41c35d6f072c421"/>
</p:tagLst>
</file>

<file path=ppt/tags/tag14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9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151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</p:tagLst>
</file>

<file path=ppt/tags/tag152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153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154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</p:tagLst>
</file>

<file path=ppt/tags/tag155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156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157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</p:tagLst>
</file>

<file path=ppt/tags/tag158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159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</p:tagLst>
</file>

<file path=ppt/tags/tag161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</p:tagLst>
</file>

<file path=ppt/tags/tag162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</p:tagLst>
</file>

<file path=ppt/tags/tag163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</p:tagLst>
</file>

<file path=ppt/tags/tag164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e41c35d6f072c421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6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7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448115882&quot;}*galley_galley_ai_*1745671737147_182.98_bf7e9ae12127-slide-3"/>
</p:tagLst>
</file>

<file path=ppt/tags/tag173.xml><?xml version="1.0" encoding="utf-8"?>
<p:tagLst xmlns:p="http://schemas.openxmlformats.org/presentationml/2006/main">
  <p:tag name="KSO_WM_FIGMA_LIMIT" val=""/>
  <p:tag name="KSO_WM_FIGMA_SLIDE_GROUP" val="6"/>
  <p:tag name="KSO_WM_SLIDE_TYPE" val="text"/>
  <p:tag name="KSO_WM_TEMPLATE_SUBCATEGORY" val="29"/>
  <p:tag name="KSO_WM_TEMPLATE_FIGMA_ID" val="e41c35d6f072c421"/>
</p:tagLst>
</file>

<file path=ppt/tags/tag17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24361280&quot;}*galley_galley_ai_*1745671737147_182.98_bf7e9ae12127-slide-4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347152888&quot;}*galley_galley_ai_*1745671737147_182.98_bf7e9ae12127-slide-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184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  <p:tag name="KSO_WM_TEMPLATE_FIGMA_ID" val="e41c35d6f072c421"/>
</p:tagLst>
</file>

<file path=ppt/tags/tag18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211433909235&quot;}*galley_galley_ai_*1745671737147_182.98_bf7e9ae12127-slide-5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151172557&quot;}*galley_galley_ai_*1745671737147_182.98_bf7e9ae12127-slide-5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7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  <p:tag name="KSO_WM_TEMPLATE_FIGMA_ID" val="e41c35d6f072c421"/>
</p:tagLst>
</file>

<file path=ppt/tags/tag19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0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452221407&quot;}*galley_galley_ai_*1745671737147_182.98_bf7e9ae12127-slide-7"/>
</p:tagLst>
</file>

<file path=ppt/tags/tag20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6.xml><?xml version="1.0" encoding="utf-8"?>
<p:tagLst xmlns:p="http://schemas.openxmlformats.org/presentationml/2006/main">
  <p:tag name="KSO_WM_FIGMA_LIMIT" val=""/>
  <p:tag name="KSO_WM_FIGMA_SLIDE_GROUP" val="69"/>
  <p:tag name="KSO_WM_SLIDE_TYPE" val="text"/>
  <p:tag name="KSO_WM_TEMPLATE_SUBCATEGORY" val="29"/>
  <p:tag name="KSO_WM_TEMPLATE_FIGMA_ID" val="e41c35d6f072c421"/>
</p:tagLst>
</file>

<file path=ppt/tags/tag21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请尽量言简意赅的阐述观点。"/>
  <p:tag name="KSO_WM_UNIT_TEXT_TYPE" val="1"/>
  <p:tag name="KSO_WM_UNIT_TYPE" val="l_h_f"/>
</p:tagLst>
</file>

<file path=ppt/tags/tag23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583734108&quot;}*galley_galley_ai_*1745671737147_182.98_bf7e9ae12127-slide-8"/>
</p:tagLst>
</file>

<file path=ppt/tags/tag233.xml><?xml version="1.0" encoding="utf-8"?>
<p:tagLst xmlns:p="http://schemas.openxmlformats.org/presentationml/2006/main">
  <p:tag name="KSO_WM_FIGMA_LIMIT" val=""/>
  <p:tag name="KSO_WM_FIGMA_SLIDE_GROUP" val="78"/>
  <p:tag name="KSO_WM_SLIDE_TYPE" val="text"/>
  <p:tag name="KSO_WM_TEMPLATE_SUBCATEGORY" val="29"/>
  <p:tag name="KSO_WM_TEMPLATE_FIGMA_ID" val="e41c35d6f072c421"/>
</p:tagLst>
</file>

<file path=ppt/tags/tag23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3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485614043&quot;}*galley_galley_ai_*1745671737147_182.98_bf7e9ae12127-slide-11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246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4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9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2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5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8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5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1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6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4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6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6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6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6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FIGMA_LIMIT" val=""/>
  <p:tag name="KSO_WM_FIGMA_SLIDE_GROUP" val="37"/>
  <p:tag name="KSO_WM_SLIDE_TYPE" val="text"/>
  <p:tag name="KSO_WM_TEMPLATE_SUBCATEGORY" val="29"/>
  <p:tag name="KSO_WM_TEMPLATE_FIGMA_ID" val="e41c35d6f072c421"/>
</p:tagLst>
</file>

<file path=ppt/tags/tag27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7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7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8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8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88.xml><?xml version="1.0" encoding="utf-8"?>
<p:tagLst xmlns:p="http://schemas.openxmlformats.org/presentationml/2006/main">
  <p:tag name="KSO_WM_FIGMA_LIMIT" val=""/>
  <p:tag name="KSO_WM_FIGMA_SLIDE_GROUP" val="73"/>
  <p:tag name="KSO_WM_SLIDE_TYPE" val="text"/>
  <p:tag name="KSO_WM_TEMPLATE_SUBCATEGORY" val="29"/>
  <p:tag name="KSO_WM_TEMPLATE_FIGMA_ID" val="e41c35d6f072c421"/>
</p:tagLst>
</file>

<file path=ppt/tags/tag28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9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9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9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98.xml><?xml version="1.0" encoding="utf-8"?>
<p:tagLst xmlns:p="http://schemas.openxmlformats.org/presentationml/2006/main">
  <p:tag name="KSO_WM_FIGMA_LIMIT" val=""/>
  <p:tag name="KSO_WM_FIGMA_SLIDE_GROUP" val="73"/>
  <p:tag name="KSO_WM_SLIDE_TYPE" val="text"/>
  <p:tag name="KSO_WM_TEMPLATE_SUBCATEGORY" val="29"/>
  <p:tag name="KSO_WM_TEMPLATE_FIGMA_ID" val="e41c35d6f072c421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0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03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30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0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0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08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30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3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31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5.xml><?xml version="1.0" encoding="utf-8"?>
<p:tagLst xmlns:p="http://schemas.openxmlformats.org/presentationml/2006/main">
  <p:tag name="KSO_WM_FIGMA_LIMIT" val=""/>
  <p:tag name="KSO_WM_FIGMA_SLIDE_GROUP" val="43"/>
  <p:tag name="KSO_WM_SLIDE_TYPE" val="text"/>
  <p:tag name="KSO_WM_TEMPLATE_SUBCATEGORY" val="29"/>
  <p:tag name="KSO_WM_TEMPLATE_FIGMA_ID" val="e41c35d6f072c421"/>
</p:tagLst>
</file>

<file path=ppt/tags/tag31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1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31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2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473144506&quot;}*galley_galley_ai_*1745671737147_182.98_bf7e9ae12127-slide-18"/>
</p:tagLst>
</file>

<file path=ppt/tags/tag328.xml><?xml version="1.0" encoding="utf-8"?>
<p:tagLst xmlns:p="http://schemas.openxmlformats.org/presentationml/2006/main">
  <p:tag name="KSO_WM_FIGMA_LIMIT" val=""/>
  <p:tag name="KSO_WM_FIGMA_SLIDE_GROUP" val="75"/>
  <p:tag name="KSO_WM_SLIDE_TYPE" val="text"/>
  <p:tag name="KSO_WM_TEMPLATE_SUBCATEGORY" val="29"/>
  <p:tag name="KSO_WM_TEMPLATE_FIGMA_ID" val="e41c35d6f072c421"/>
</p:tagLst>
</file>

<file path=ppt/tags/tag32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31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e41c35d6f072c421"/>
</p:tagLst>
</file>

<file path=ppt/tags/tag332.xml><?xml version="1.0" encoding="utf-8"?>
<p:tagLst xmlns:p="http://schemas.openxmlformats.org/presentationml/2006/main">
  <p:tag name="KSO_WM_PRESENTATION_SOURCE" val="WPPAIGeneratePPT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67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4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88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1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工作汇报商务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2E4A"/>
      </a:accent1>
      <a:accent2>
        <a:srgbClr val="B59158"/>
      </a:accent2>
      <a:accent3>
        <a:srgbClr val="D5BF93"/>
      </a:accent3>
      <a:accent4>
        <a:srgbClr val="8498AA"/>
      </a:accent4>
      <a:accent5>
        <a:srgbClr val="A0BBF0"/>
      </a:accent5>
      <a:accent6>
        <a:srgbClr val="E4420E"/>
      </a:accent6>
      <a:hlink>
        <a:srgbClr val="00B5EE"/>
      </a:hlink>
      <a:folHlink>
        <a:srgbClr val="0C327A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2073</Words>
  <Application>WPS 演示</Application>
  <PresentationFormat>宽屏</PresentationFormat>
  <Paragraphs>303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-apple-system</vt:lpstr>
      <vt:lpstr>Segoe Print</vt:lpstr>
      <vt:lpstr>WPS</vt:lpstr>
      <vt:lpstr>蓝色工作汇报商务风主题</vt:lpstr>
      <vt:lpstr>数字化图书馆管理系统</vt:lpstr>
      <vt:lpstr>目录</vt:lpstr>
      <vt:lpstr>项目背景与意义</vt:lpstr>
      <vt:lpstr>传统图书馆管理的痛点</vt:lpstr>
      <vt:lpstr>数字化管理的优势</vt:lpstr>
      <vt:lpstr>数字化管理的优势</vt:lpstr>
      <vt:lpstr>系统功能概述</vt:lpstr>
      <vt:lpstr>主要功能模块</vt:lpstr>
      <vt:lpstr>功能特点</vt:lpstr>
      <vt:lpstr>系统设计与实现</vt:lpstr>
      <vt:lpstr>界面设计原则</vt:lpstr>
      <vt:lpstr>前端界面设计原则</vt:lpstr>
      <vt:lpstr>后端接口设计</vt:lpstr>
      <vt:lpstr>后端接口设计</vt:lpstr>
      <vt:lpstr>后端接口设计</vt:lpstr>
      <vt:lpstr>后端接口设计</vt:lpstr>
      <vt:lpstr>后端接口设计</vt:lpstr>
      <vt:lpstr>系统演示</vt:lpstr>
      <vt:lpstr>登录界面展示</vt:lpstr>
      <vt:lpstr>主界面</vt:lpstr>
      <vt:lpstr>个人信息管理</vt:lpstr>
      <vt:lpstr>个人信息管理</vt:lpstr>
      <vt:lpstr>用户界面</vt:lpstr>
      <vt:lpstr>管理员界面</vt:lpstr>
      <vt:lpstr>管理员界面</vt:lpstr>
      <vt:lpstr>借阅记录管理</vt:lpstr>
      <vt:lpstr>总结与展望</vt:lpstr>
      <vt:lpstr>项目成果总结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淡</dc:creator>
  <cp:lastModifiedBy>WPS_1697288658</cp:lastModifiedBy>
  <cp:revision>163</cp:revision>
  <dcterms:created xsi:type="dcterms:W3CDTF">2019-06-19T02:08:00Z</dcterms:created>
  <dcterms:modified xsi:type="dcterms:W3CDTF">2025-04-28T00:34:49Z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7C067CDC1D2D49C3B74F3AE9E17DC8D7_11</vt:lpwstr>
  </property>
</Properties>
</file>